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</p:sldIdLst>
  <p:sldSz cx="9144000" cy="5143500" type="screen16x9"/>
  <p:notesSz cx="6858000" cy="9144000"/>
  <p:embeddedFontLst>
    <p:embeddedFont>
      <p:font typeface="Comic Sans MS" panose="030F0902030302020204" pitchFamily="66" charset="0"/>
      <p:regular r:id="rId25"/>
    </p:embeddedFont>
    <p:embeddedFont>
      <p:font typeface="Roboto" panose="02000000000000000000" pitchFamily="2" charset="0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4"/>
    <p:restoredTop sz="94648"/>
  </p:normalViewPr>
  <p:slideViewPr>
    <p:cSldViewPr snapToGrid="0">
      <p:cViewPr varScale="1">
        <p:scale>
          <a:sx n="156" d="100"/>
          <a:sy n="156" d="100"/>
        </p:scale>
        <p:origin x="200" y="16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6b8f804d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26b8f804d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6b2d82bf66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26b2d82bf66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ODBM: </a:t>
            </a:r>
            <a:r>
              <a:rPr lang="en" sz="900" b="1">
                <a:solidFill>
                  <a:srgbClr val="1F2328"/>
                </a:solidFill>
                <a:highlight>
                  <a:srgbClr val="FFFFFF"/>
                </a:highlight>
              </a:rPr>
              <a:t>Optimization of Dynamic Bioconversion Modules</a:t>
            </a:r>
            <a:endParaRPr sz="900" b="1">
              <a:solidFill>
                <a:srgbClr val="1F2328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1F2328"/>
                </a:solidFill>
              </a:rPr>
              <a:t>Interfaces w an excel input, and automatically constructs SBML (systems biology markuplanguage) model with tellurium</a:t>
            </a:r>
            <a:endParaRPr sz="900">
              <a:solidFill>
                <a:srgbClr val="1F2328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1F2328"/>
                </a:solidFill>
              </a:rPr>
              <a:t>It does cell-free TXTL biocatalysis modeling, mechanistic model for central dogma, dynamic process control</a:t>
            </a:r>
            <a:endParaRPr sz="900">
              <a:solidFill>
                <a:srgbClr val="1F2328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1F2328"/>
                </a:solidFill>
              </a:rPr>
              <a:t>Output a string file that is Tellurium compatible, and then can be simulated using roadrunner</a:t>
            </a:r>
            <a:endParaRPr sz="900">
              <a:solidFill>
                <a:srgbClr val="1F2328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1F2328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1F2328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rgbClr val="1F2328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6b75844fcb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6b75844fcb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6b75844fcb_2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26b75844fcb_2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6b75844fcb_2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26b75844fcb_2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6b75844fcb_2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26b75844fcb_2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26b8abc406c_1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26b8abc406c_1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26b75844fcb_2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26b75844fcb_2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26b75844fcb_2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26b75844fcb_2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26b75844fcb_2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26b75844fcb_2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28eec2f8d68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28eec2f8d68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26b75844fcb_2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26b75844fcb_2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26b75844fcb_2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26b75844fcb_2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26b75844fcb_2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26b75844fcb_2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26b8abc406c_1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26b8abc406c_1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BRENDA: online database with comprehensive information about enzymes. Is cumbersome to look up every enzyme used in a reaction</a:t>
            </a:r>
            <a:endParaRPr sz="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FRENDA-BRENDA: tool that interfaces w an excel sheet containing all enzyme/metabolite names, and pulls kinetic data from BRENDA database (automated searching)</a:t>
            </a:r>
            <a:endParaRPr sz="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ODBM: takes output and constructs SBML and tellurium compatible script that can be simulated further</a:t>
            </a:r>
            <a:endParaRPr sz="90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8eec2f8d68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28eec2f8d68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Step 1: proteomic data of desired pathways returned as a csv/excel file containing reaction IDs, products and substrates from websites like Kegg. Kinetic parameters are pulled from online database BRENDA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Step 2: Users able to define their species, reactions, and mechanisms which is easily converted into proper tellurium syntax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Step 3: Upload file to GUI and let it do all the work for you :D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6b2d82bf66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6b2d82bf66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Representation of how user interacts with GUI across tabs.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Input model file and file type</a:t>
            </a:r>
            <a:endParaRPr>
              <a:solidFill>
                <a:schemeClr val="dk1"/>
              </a:solidFill>
            </a:endParaRP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Get feedback its good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Input simulation steps and time interval</a:t>
            </a:r>
            <a:endParaRPr>
              <a:solidFill>
                <a:schemeClr val="dk1"/>
              </a:solidFill>
            </a:endParaRP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Get simulation output as csv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Input plotting preferences / interact across different plotting functions</a:t>
            </a:r>
            <a:endParaRPr>
              <a:solidFill>
                <a:schemeClr val="dk1"/>
              </a:solidFill>
            </a:endParaRP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Can download plots as desired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Can go back to simulate 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Without the interface, user would have to go all the way back to the initial file, find metabolite in excel file, add/remove metabolite or change its concentration, rerun ODBM, get another output file to visualize. Saves user a lot of time just do have it automated in the GUI!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8eec2f8d68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28eec2f8d68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Hypothetically, biomodels can be used to be obtain kinetic data for endogenous pathways (i.e., glycolysis)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used it to test our GUI on another file format, SBML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6b75844fcb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26b75844fcb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Initially tried built in mapping function in tellurium, which we use for solving ODEs.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Then we moved to NetworkX, that has more customizability.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future goal is to use a package like escher, but will need method of generating maps automatically. 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8eec2f8d68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28eec2f8d68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6b8abc406c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26b8abc406c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.png"/><Relationship Id="rId5" Type="http://schemas.openxmlformats.org/officeDocument/2006/relationships/hyperlink" Target="https://doi.org/10.1038/s41587-021-01195-w" TargetMode="Externa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258996" y="800488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180" b="1"/>
              <a:t>Integrating a GUI for Metabolic Modeling and Dynamic Data Visualization</a:t>
            </a:r>
            <a:endParaRPr sz="3180" b="1"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309247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" sz="2080" b="1"/>
              <a:t>“2nd-Best-FRENDAs”</a:t>
            </a:r>
            <a:endParaRPr sz="208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" sz="2080"/>
              <a:t>Karl Anderson, Yejun Kim, Amanda Robert, Kingsley Wong</a:t>
            </a:r>
            <a:endParaRPr sz="2080"/>
          </a:p>
        </p:txBody>
      </p:sp>
      <p:sp>
        <p:nvSpPr>
          <p:cNvPr id="56" name="Google Shape;56;p13"/>
          <p:cNvSpPr txBox="1">
            <a:spLocks noGrp="1"/>
          </p:cNvSpPr>
          <p:nvPr>
            <p:ph type="ctrTitle"/>
          </p:nvPr>
        </p:nvSpPr>
        <p:spPr>
          <a:xfrm>
            <a:off x="364413" y="800500"/>
            <a:ext cx="8520600" cy="94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150"/>
              <a:t>SEDS 546 Project:</a:t>
            </a:r>
            <a:endParaRPr sz="3150"/>
          </a:p>
        </p:txBody>
      </p:sp>
      <p:pic>
        <p:nvPicPr>
          <p:cNvPr id="57" name="Google Shape;5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250" y="3885075"/>
            <a:ext cx="1151175" cy="115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06800" y="3885069"/>
            <a:ext cx="2237204" cy="1258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192" name="Google Shape;192;p23"/>
          <p:cNvSpPr txBox="1">
            <a:spLocks noGrp="1"/>
          </p:cNvSpPr>
          <p:nvPr>
            <p:ph type="title"/>
          </p:nvPr>
        </p:nvSpPr>
        <p:spPr>
          <a:xfrm>
            <a:off x="1745550" y="2111550"/>
            <a:ext cx="5652900" cy="92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920"/>
              <a:t>SUPPLEMENTARY</a:t>
            </a:r>
            <a:endParaRPr sz="4220"/>
          </a:p>
        </p:txBody>
      </p:sp>
      <p:pic>
        <p:nvPicPr>
          <p:cNvPr id="193" name="Google Shape;19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6825" y="62063"/>
            <a:ext cx="775824" cy="775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4"/>
          <p:cNvSpPr txBox="1">
            <a:spLocks noGrp="1"/>
          </p:cNvSpPr>
          <p:nvPr>
            <p:ph type="title"/>
          </p:nvPr>
        </p:nvSpPr>
        <p:spPr>
          <a:xfrm>
            <a:off x="153725" y="163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Previous Work and Development</a:t>
            </a:r>
            <a:endParaRPr/>
          </a:p>
        </p:txBody>
      </p:sp>
      <p:sp>
        <p:nvSpPr>
          <p:cNvPr id="199" name="Google Shape;199;p24"/>
          <p:cNvSpPr txBox="1">
            <a:spLocks noGrp="1"/>
          </p:cNvSpPr>
          <p:nvPr>
            <p:ph type="body" idx="1"/>
          </p:nvPr>
        </p:nvSpPr>
        <p:spPr>
          <a:xfrm>
            <a:off x="177450" y="2779700"/>
            <a:ext cx="8789100" cy="279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ODBM (Optimization of Dynamic Bioconversion Modules): software developed by Carothers lab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Input: FRENDA-BRENDA output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Solves reaction ODE’s using tellurium to generate predicted concentrations over time range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grpSp>
        <p:nvGrpSpPr>
          <p:cNvPr id="200" name="Google Shape;200;p24"/>
          <p:cNvGrpSpPr/>
          <p:nvPr/>
        </p:nvGrpSpPr>
        <p:grpSpPr>
          <a:xfrm>
            <a:off x="311556" y="2996053"/>
            <a:ext cx="8520884" cy="1450813"/>
            <a:chOff x="545925" y="3501075"/>
            <a:chExt cx="8397441" cy="1418750"/>
          </a:xfrm>
        </p:grpSpPr>
        <p:pic>
          <p:nvPicPr>
            <p:cNvPr id="201" name="Google Shape;201;p2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45925" y="3834374"/>
              <a:ext cx="8397441" cy="10854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2" name="Google Shape;202;p24"/>
            <p:cNvSpPr/>
            <p:nvPr/>
          </p:nvSpPr>
          <p:spPr>
            <a:xfrm>
              <a:off x="545925" y="3501075"/>
              <a:ext cx="2753100" cy="333300"/>
            </a:xfrm>
            <a:prstGeom prst="snip1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u="sng"/>
                <a:t>Reaction.csv</a:t>
              </a:r>
              <a:endParaRPr u="sng"/>
            </a:p>
          </p:txBody>
        </p:sp>
      </p:grpSp>
      <p:sp>
        <p:nvSpPr>
          <p:cNvPr id="203" name="Google Shape;203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204" name="Google Shape;204;p24"/>
          <p:cNvSpPr txBox="1"/>
          <p:nvPr/>
        </p:nvSpPr>
        <p:spPr>
          <a:xfrm>
            <a:off x="201300" y="681125"/>
            <a:ext cx="8741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 b="1">
                <a:solidFill>
                  <a:schemeClr val="dk2"/>
                </a:solidFill>
              </a:rPr>
              <a:t>Created a tool to pull online kinetic data and convert into a dynamic model. </a:t>
            </a:r>
            <a:endParaRPr sz="1800" b="1"/>
          </a:p>
        </p:txBody>
      </p:sp>
      <p:sp>
        <p:nvSpPr>
          <p:cNvPr id="205" name="Google Shape;205;p24"/>
          <p:cNvSpPr txBox="1"/>
          <p:nvPr/>
        </p:nvSpPr>
        <p:spPr>
          <a:xfrm>
            <a:off x="153725" y="1052000"/>
            <a:ext cx="8520600" cy="17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BRENDA: enzyme database</a:t>
            </a:r>
            <a:endParaRPr sz="1800">
              <a:solidFill>
                <a:schemeClr val="dk2"/>
              </a:solidFill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-"/>
            </a:pPr>
            <a:r>
              <a:rPr lang="en">
                <a:solidFill>
                  <a:schemeClr val="dk2"/>
                </a:solidFill>
              </a:rPr>
              <a:t>Vmax, kcat, etc. </a:t>
            </a:r>
            <a:endParaRPr>
              <a:solidFill>
                <a:schemeClr val="dk2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FRENDA-BRENDA: software developed by Carothers lab</a:t>
            </a:r>
            <a:endParaRPr sz="1800">
              <a:solidFill>
                <a:schemeClr val="dk2"/>
              </a:solidFill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-"/>
            </a:pPr>
            <a:r>
              <a:rPr lang="en">
                <a:solidFill>
                  <a:schemeClr val="dk2"/>
                </a:solidFill>
              </a:rPr>
              <a:t>Input: sheet of enzymes/metabolites of desired biological pathway</a:t>
            </a:r>
            <a:endParaRPr>
              <a:solidFill>
                <a:schemeClr val="dk2"/>
              </a:solidFill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-"/>
            </a:pPr>
            <a:r>
              <a:rPr lang="en">
                <a:solidFill>
                  <a:schemeClr val="dk2"/>
                </a:solidFill>
              </a:rPr>
              <a:t>Quickly parses BRENDA and outputs reactions, species involved, and kinetic parameters in one file (e.g., Reaction.csv)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06" name="Google Shape;206;p24"/>
          <p:cNvSpPr txBox="1">
            <a:spLocks noGrp="1"/>
          </p:cNvSpPr>
          <p:nvPr>
            <p:ph type="title"/>
          </p:nvPr>
        </p:nvSpPr>
        <p:spPr>
          <a:xfrm>
            <a:off x="6992400" y="152400"/>
            <a:ext cx="2304000" cy="47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720"/>
              <a:t>Supplemental Slides</a:t>
            </a:r>
            <a:endParaRPr sz="172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5"/>
          <p:cNvSpPr txBox="1">
            <a:spLocks noGrp="1"/>
          </p:cNvSpPr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Upload File </a:t>
            </a:r>
            <a:endParaRPr/>
          </a:p>
        </p:txBody>
      </p:sp>
      <p:pic>
        <p:nvPicPr>
          <p:cNvPr id="212" name="Google Shape;21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5800" y="636725"/>
            <a:ext cx="6239725" cy="4404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25"/>
          <p:cNvSpPr txBox="1">
            <a:spLocks noGrp="1"/>
          </p:cNvSpPr>
          <p:nvPr>
            <p:ph type="title"/>
          </p:nvPr>
        </p:nvSpPr>
        <p:spPr>
          <a:xfrm>
            <a:off x="6840000" y="0"/>
            <a:ext cx="2304000" cy="47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720"/>
              <a:t>Supplemental Slides</a:t>
            </a:r>
            <a:endParaRPr sz="1720"/>
          </a:p>
        </p:txBody>
      </p:sp>
      <p:sp>
        <p:nvSpPr>
          <p:cNvPr id="214" name="Google Shape;214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6"/>
          <p:cNvSpPr txBox="1">
            <a:spLocks noGrp="1"/>
          </p:cNvSpPr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Upload File </a:t>
            </a:r>
            <a:endParaRPr/>
          </a:p>
        </p:txBody>
      </p:sp>
      <p:pic>
        <p:nvPicPr>
          <p:cNvPr id="220" name="Google Shape;22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5225" y="755781"/>
            <a:ext cx="8293549" cy="4043476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8451" y="595202"/>
            <a:ext cx="5516984" cy="4548300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27"/>
          <p:cNvSpPr txBox="1">
            <a:spLocks noGrp="1"/>
          </p:cNvSpPr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Load</a:t>
            </a:r>
            <a:endParaRPr/>
          </a:p>
        </p:txBody>
      </p:sp>
      <p:sp>
        <p:nvSpPr>
          <p:cNvPr id="228" name="Google Shape;228;p27"/>
          <p:cNvSpPr txBox="1">
            <a:spLocks noGrp="1"/>
          </p:cNvSpPr>
          <p:nvPr>
            <p:ph type="title"/>
          </p:nvPr>
        </p:nvSpPr>
        <p:spPr>
          <a:xfrm>
            <a:off x="6840000" y="0"/>
            <a:ext cx="2304000" cy="47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720"/>
              <a:t>Supplemental Slides</a:t>
            </a:r>
            <a:endParaRPr sz="1720"/>
          </a:p>
        </p:txBody>
      </p:sp>
      <p:sp>
        <p:nvSpPr>
          <p:cNvPr id="229" name="Google Shape;229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4263" y="636727"/>
            <a:ext cx="6275472" cy="4548301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28"/>
          <p:cNvSpPr txBox="1">
            <a:spLocks noGrp="1"/>
          </p:cNvSpPr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Load</a:t>
            </a:r>
            <a:endParaRPr/>
          </a:p>
        </p:txBody>
      </p:sp>
      <p:sp>
        <p:nvSpPr>
          <p:cNvPr id="236" name="Google Shape;236;p28"/>
          <p:cNvSpPr txBox="1">
            <a:spLocks noGrp="1"/>
          </p:cNvSpPr>
          <p:nvPr>
            <p:ph type="title"/>
          </p:nvPr>
        </p:nvSpPr>
        <p:spPr>
          <a:xfrm>
            <a:off x="6840000" y="0"/>
            <a:ext cx="2304000" cy="47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720"/>
              <a:t>Supplemental Slides</a:t>
            </a:r>
            <a:endParaRPr sz="1720"/>
          </a:p>
        </p:txBody>
      </p:sp>
      <p:sp>
        <p:nvSpPr>
          <p:cNvPr id="237" name="Google Shape;237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4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4263" y="636727"/>
            <a:ext cx="6275472" cy="4548301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29"/>
          <p:cNvSpPr txBox="1">
            <a:spLocks noGrp="1"/>
          </p:cNvSpPr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Load</a:t>
            </a:r>
            <a:endParaRPr/>
          </a:p>
        </p:txBody>
      </p:sp>
      <p:sp>
        <p:nvSpPr>
          <p:cNvPr id="244" name="Google Shape;244;p29"/>
          <p:cNvSpPr txBox="1">
            <a:spLocks noGrp="1"/>
          </p:cNvSpPr>
          <p:nvPr>
            <p:ph type="title"/>
          </p:nvPr>
        </p:nvSpPr>
        <p:spPr>
          <a:xfrm>
            <a:off x="6840000" y="0"/>
            <a:ext cx="2304000" cy="47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720"/>
              <a:t>Supplemental Slides</a:t>
            </a:r>
            <a:endParaRPr sz="1720"/>
          </a:p>
        </p:txBody>
      </p:sp>
      <p:sp>
        <p:nvSpPr>
          <p:cNvPr id="245" name="Google Shape;245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0"/>
          <p:cNvSpPr txBox="1">
            <a:spLocks noGrp="1"/>
          </p:cNvSpPr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Plot All</a:t>
            </a:r>
            <a:endParaRPr/>
          </a:p>
        </p:txBody>
      </p:sp>
      <p:pic>
        <p:nvPicPr>
          <p:cNvPr id="251" name="Google Shape;25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2575" y="636724"/>
            <a:ext cx="7858839" cy="4422600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30"/>
          <p:cNvSpPr txBox="1">
            <a:spLocks noGrp="1"/>
          </p:cNvSpPr>
          <p:nvPr>
            <p:ph type="title"/>
          </p:nvPr>
        </p:nvSpPr>
        <p:spPr>
          <a:xfrm>
            <a:off x="6840000" y="0"/>
            <a:ext cx="2304000" cy="47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720"/>
              <a:t>Supplemental Slides</a:t>
            </a:r>
            <a:endParaRPr sz="1720"/>
          </a:p>
        </p:txBody>
      </p:sp>
      <p:sp>
        <p:nvSpPr>
          <p:cNvPr id="253" name="Google Shape;253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1"/>
          <p:cNvSpPr txBox="1">
            <a:spLocks noGrp="1"/>
          </p:cNvSpPr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Plot Subset</a:t>
            </a:r>
            <a:endParaRPr/>
          </a:p>
        </p:txBody>
      </p:sp>
      <p:pic>
        <p:nvPicPr>
          <p:cNvPr id="259" name="Google Shape;25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4500" y="636725"/>
            <a:ext cx="7214991" cy="4201975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31"/>
          <p:cNvSpPr txBox="1">
            <a:spLocks noGrp="1"/>
          </p:cNvSpPr>
          <p:nvPr>
            <p:ph type="title"/>
          </p:nvPr>
        </p:nvSpPr>
        <p:spPr>
          <a:xfrm>
            <a:off x="6840000" y="0"/>
            <a:ext cx="2304000" cy="47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720"/>
              <a:t>Supplemental Slides</a:t>
            </a:r>
            <a:endParaRPr sz="1720"/>
          </a:p>
        </p:txBody>
      </p:sp>
      <p:sp>
        <p:nvSpPr>
          <p:cNvPr id="261" name="Google Shape;261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Google Shape;26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8675" y="636725"/>
            <a:ext cx="7446651" cy="4347074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32"/>
          <p:cNvSpPr txBox="1">
            <a:spLocks noGrp="1"/>
          </p:cNvSpPr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Plot Fold Change</a:t>
            </a:r>
            <a:endParaRPr/>
          </a:p>
        </p:txBody>
      </p:sp>
      <p:sp>
        <p:nvSpPr>
          <p:cNvPr id="268" name="Google Shape;268;p32"/>
          <p:cNvSpPr txBox="1">
            <a:spLocks noGrp="1"/>
          </p:cNvSpPr>
          <p:nvPr>
            <p:ph type="title"/>
          </p:nvPr>
        </p:nvSpPr>
        <p:spPr>
          <a:xfrm>
            <a:off x="6840000" y="0"/>
            <a:ext cx="2304000" cy="47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720"/>
              <a:t>Supplemental Slides</a:t>
            </a:r>
            <a:endParaRPr sz="1720"/>
          </a:p>
        </p:txBody>
      </p:sp>
      <p:sp>
        <p:nvSpPr>
          <p:cNvPr id="269" name="Google Shape;269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>
            <a:spLocks noGrp="1"/>
          </p:cNvSpPr>
          <p:nvPr>
            <p:ph type="title"/>
          </p:nvPr>
        </p:nvSpPr>
        <p:spPr>
          <a:xfrm>
            <a:off x="202250" y="3022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 and Motivation</a:t>
            </a:r>
            <a:endParaRPr/>
          </a:p>
        </p:txBody>
      </p:sp>
      <p:sp>
        <p:nvSpPr>
          <p:cNvPr id="64" name="Google Shape;64;p14"/>
          <p:cNvSpPr txBox="1">
            <a:spLocks noGrp="1"/>
          </p:cNvSpPr>
          <p:nvPr>
            <p:ph type="body" idx="1"/>
          </p:nvPr>
        </p:nvSpPr>
        <p:spPr>
          <a:xfrm>
            <a:off x="311675" y="798700"/>
            <a:ext cx="5490300" cy="22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Cell-free systems are a low cost, short timescale methodology for </a:t>
            </a:r>
            <a:r>
              <a:rPr lang="en" i="1"/>
              <a:t>in vitro </a:t>
            </a:r>
            <a:r>
              <a:rPr lang="en"/>
              <a:t>transcription/translation (DNA-&gt;RNA-&gt;protein)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Useful for prototyping pathways, enzymes, co-factors, engineering strains.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Improve pathway flux to desired compound, cut out undesired products, etc.</a:t>
            </a:r>
            <a:endParaRPr sz="1600" b="1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grpSp>
        <p:nvGrpSpPr>
          <p:cNvPr id="65" name="Google Shape;65;p14"/>
          <p:cNvGrpSpPr/>
          <p:nvPr/>
        </p:nvGrpSpPr>
        <p:grpSpPr>
          <a:xfrm>
            <a:off x="5692545" y="151300"/>
            <a:ext cx="3011872" cy="4551998"/>
            <a:chOff x="2913297" y="0"/>
            <a:chExt cx="3317405" cy="5143500"/>
          </a:xfrm>
        </p:grpSpPr>
        <p:pic>
          <p:nvPicPr>
            <p:cNvPr id="66" name="Google Shape;66;p1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913297" y="0"/>
              <a:ext cx="3317405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7" name="Google Shape;67;p1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336000" y="427282"/>
              <a:ext cx="986300" cy="1348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8" name="Google Shape;68;p1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197275" y="1000000"/>
              <a:ext cx="845450" cy="19668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9" name="Google Shape;69;p14"/>
          <p:cNvSpPr txBox="1"/>
          <p:nvPr/>
        </p:nvSpPr>
        <p:spPr>
          <a:xfrm>
            <a:off x="5630800" y="4611275"/>
            <a:ext cx="3325500" cy="6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(Liew, F.E., Nogle, R., Abdalla, T. </a:t>
            </a:r>
            <a:r>
              <a:rPr lang="en" sz="1200" i="1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et al.</a:t>
            </a: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2022) </a:t>
            </a:r>
            <a:r>
              <a:rPr lang="en" sz="1200" u="sng">
                <a:solidFill>
                  <a:schemeClr val="hlink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  <a:hlinkClick r:id="rId5"/>
              </a:rPr>
              <a:t>https://doi.org/10.1038/s41587-021-01195-w</a:t>
            </a:r>
            <a:endParaRPr sz="12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0" name="Google Shape;70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pic>
        <p:nvPicPr>
          <p:cNvPr id="71" name="Google Shape;71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3950" y="4281000"/>
            <a:ext cx="775824" cy="775824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4"/>
          <p:cNvSpPr txBox="1">
            <a:spLocks noGrp="1"/>
          </p:cNvSpPr>
          <p:nvPr>
            <p:ph type="body" idx="1"/>
          </p:nvPr>
        </p:nvSpPr>
        <p:spPr>
          <a:xfrm>
            <a:off x="311675" y="3024925"/>
            <a:ext cx="5490300" cy="20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Problems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High number of variables</a:t>
            </a:r>
            <a:endParaRPr sz="180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Difficult to predict downstream effects</a:t>
            </a:r>
            <a:endParaRPr sz="180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 i="1"/>
              <a:t>In vitro</a:t>
            </a:r>
            <a:r>
              <a:rPr lang="en" sz="1800"/>
              <a:t> behavior can differ from </a:t>
            </a:r>
            <a:r>
              <a:rPr lang="en" sz="1800" i="1"/>
              <a:t>in vivo</a:t>
            </a:r>
            <a:r>
              <a:rPr lang="en" sz="1800"/>
              <a:t> </a:t>
            </a:r>
            <a:endParaRPr sz="1800"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600" b="1">
                <a:latin typeface="Comic Sans MS"/>
                <a:ea typeface="Comic Sans MS"/>
                <a:cs typeface="Comic Sans MS"/>
                <a:sym typeface="Comic Sans MS"/>
              </a:rPr>
              <a:t>A model to predict perturbation effects would be great!!!</a:t>
            </a:r>
            <a:endParaRPr sz="1600" b="1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86903"/>
            <a:ext cx="8520600" cy="3559332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33"/>
          <p:cNvSpPr txBox="1">
            <a:spLocks noGrp="1"/>
          </p:cNvSpPr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Titration Plot</a:t>
            </a:r>
            <a:endParaRPr/>
          </a:p>
        </p:txBody>
      </p:sp>
      <p:sp>
        <p:nvSpPr>
          <p:cNvPr id="276" name="Google Shape;276;p33"/>
          <p:cNvSpPr txBox="1">
            <a:spLocks noGrp="1"/>
          </p:cNvSpPr>
          <p:nvPr>
            <p:ph type="title"/>
          </p:nvPr>
        </p:nvSpPr>
        <p:spPr>
          <a:xfrm>
            <a:off x="6840000" y="0"/>
            <a:ext cx="2304000" cy="47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720"/>
              <a:t>Supplemental Slides</a:t>
            </a:r>
            <a:endParaRPr sz="1720"/>
          </a:p>
        </p:txBody>
      </p:sp>
      <p:sp>
        <p:nvSpPr>
          <p:cNvPr id="277" name="Google Shape;277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Google Shape;28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636725"/>
            <a:ext cx="7146452" cy="4322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83851" y="3806775"/>
            <a:ext cx="3183649" cy="1803417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34"/>
          <p:cNvSpPr txBox="1">
            <a:spLocks noGrp="1"/>
          </p:cNvSpPr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Titration Plot</a:t>
            </a:r>
            <a:endParaRPr/>
          </a:p>
        </p:txBody>
      </p:sp>
      <p:sp>
        <p:nvSpPr>
          <p:cNvPr id="285" name="Google Shape;285;p34"/>
          <p:cNvSpPr txBox="1">
            <a:spLocks noGrp="1"/>
          </p:cNvSpPr>
          <p:nvPr>
            <p:ph type="title"/>
          </p:nvPr>
        </p:nvSpPr>
        <p:spPr>
          <a:xfrm>
            <a:off x="6840000" y="0"/>
            <a:ext cx="2304000" cy="47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720"/>
              <a:t>Supplemental Slides</a:t>
            </a:r>
            <a:endParaRPr sz="1720"/>
          </a:p>
        </p:txBody>
      </p:sp>
      <p:sp>
        <p:nvSpPr>
          <p:cNvPr id="286" name="Google Shape;286;p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Google Shape;29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9624" y="636725"/>
            <a:ext cx="7443125" cy="4216250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35"/>
          <p:cNvSpPr txBox="1">
            <a:spLocks noGrp="1"/>
          </p:cNvSpPr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Titration Plot</a:t>
            </a:r>
            <a:endParaRPr/>
          </a:p>
        </p:txBody>
      </p:sp>
      <p:sp>
        <p:nvSpPr>
          <p:cNvPr id="293" name="Google Shape;293;p35"/>
          <p:cNvSpPr txBox="1">
            <a:spLocks noGrp="1"/>
          </p:cNvSpPr>
          <p:nvPr>
            <p:ph type="title"/>
          </p:nvPr>
        </p:nvSpPr>
        <p:spPr>
          <a:xfrm>
            <a:off x="6840000" y="0"/>
            <a:ext cx="2304000" cy="47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720"/>
              <a:t>Supplemental Slides</a:t>
            </a:r>
            <a:endParaRPr sz="1720"/>
          </a:p>
        </p:txBody>
      </p:sp>
      <p:sp>
        <p:nvSpPr>
          <p:cNvPr id="294" name="Google Shape;294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7" name="Google Shape;77;p15"/>
          <p:cNvCxnSpPr/>
          <p:nvPr/>
        </p:nvCxnSpPr>
        <p:spPr>
          <a:xfrm>
            <a:off x="4539593" y="1548062"/>
            <a:ext cx="0" cy="99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8" name="Google Shape;78;p15"/>
          <p:cNvCxnSpPr/>
          <p:nvPr/>
        </p:nvCxnSpPr>
        <p:spPr>
          <a:xfrm flipH="1">
            <a:off x="4536593" y="2955507"/>
            <a:ext cx="3000" cy="1120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9" name="Google Shape;79;p15"/>
          <p:cNvSpPr/>
          <p:nvPr/>
        </p:nvSpPr>
        <p:spPr>
          <a:xfrm>
            <a:off x="3580834" y="1932627"/>
            <a:ext cx="1911000" cy="278100"/>
          </a:xfrm>
          <a:prstGeom prst="roundRect">
            <a:avLst>
              <a:gd name="adj" fmla="val 16667"/>
            </a:avLst>
          </a:prstGeom>
          <a:solidFill>
            <a:srgbClr val="C6BDD8"/>
          </a:solidFill>
          <a:ln w="9525" cap="flat" cmpd="sng">
            <a:solidFill>
              <a:srgbClr val="C6BD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15"/>
          <p:cNvSpPr txBox="1">
            <a:spLocks noGrp="1"/>
          </p:cNvSpPr>
          <p:nvPr>
            <p:ph type="sldNum" idx="12"/>
          </p:nvPr>
        </p:nvSpPr>
        <p:spPr>
          <a:xfrm>
            <a:off x="8519558" y="446756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grpSp>
        <p:nvGrpSpPr>
          <p:cNvPr id="81" name="Google Shape;81;p15"/>
          <p:cNvGrpSpPr/>
          <p:nvPr/>
        </p:nvGrpSpPr>
        <p:grpSpPr>
          <a:xfrm>
            <a:off x="317625" y="2369192"/>
            <a:ext cx="7222191" cy="790968"/>
            <a:chOff x="-1157600" y="3834374"/>
            <a:chExt cx="10100966" cy="1085450"/>
          </a:xfrm>
        </p:grpSpPr>
        <p:pic>
          <p:nvPicPr>
            <p:cNvPr id="82" name="Google Shape;82;p1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45925" y="3834374"/>
              <a:ext cx="8397441" cy="10854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3" name="Google Shape;83;p15"/>
            <p:cNvSpPr/>
            <p:nvPr/>
          </p:nvSpPr>
          <p:spPr>
            <a:xfrm>
              <a:off x="-1157600" y="4210432"/>
              <a:ext cx="1703400" cy="333300"/>
            </a:xfrm>
            <a:prstGeom prst="rect">
              <a:avLst/>
            </a:prstGeom>
            <a:noFill/>
            <a:ln w="19050" cap="flat" cmpd="sng">
              <a:solidFill>
                <a:srgbClr val="1F232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Reaction.csv</a:t>
              </a:r>
              <a:endParaRPr/>
            </a:p>
          </p:txBody>
        </p:sp>
      </p:grpSp>
      <p:grpSp>
        <p:nvGrpSpPr>
          <p:cNvPr id="84" name="Google Shape;84;p15"/>
          <p:cNvGrpSpPr/>
          <p:nvPr/>
        </p:nvGrpSpPr>
        <p:grpSpPr>
          <a:xfrm>
            <a:off x="317626" y="864894"/>
            <a:ext cx="6327612" cy="858629"/>
            <a:chOff x="-1938170" y="1894150"/>
            <a:chExt cx="7154694" cy="987725"/>
          </a:xfrm>
        </p:grpSpPr>
        <p:pic>
          <p:nvPicPr>
            <p:cNvPr id="85" name="Google Shape;85;p1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11700" y="1894150"/>
              <a:ext cx="4904824" cy="9877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6" name="Google Shape;86;p15"/>
            <p:cNvSpPr/>
            <p:nvPr/>
          </p:nvSpPr>
          <p:spPr>
            <a:xfrm>
              <a:off x="-1938170" y="2240873"/>
              <a:ext cx="2160900" cy="294300"/>
            </a:xfrm>
            <a:prstGeom prst="rect">
              <a:avLst/>
            </a:prstGeom>
            <a:noFill/>
            <a:ln w="19050" cap="flat" cmpd="sng">
              <a:solidFill>
                <a:srgbClr val="1F232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SpeciesBaseFile.csv</a:t>
              </a:r>
              <a:endParaRPr/>
            </a:p>
          </p:txBody>
        </p:sp>
      </p:grpSp>
      <p:grpSp>
        <p:nvGrpSpPr>
          <p:cNvPr id="87" name="Google Shape;87;p15"/>
          <p:cNvGrpSpPr/>
          <p:nvPr/>
        </p:nvGrpSpPr>
        <p:grpSpPr>
          <a:xfrm>
            <a:off x="3551345" y="1868848"/>
            <a:ext cx="1969952" cy="355027"/>
            <a:chOff x="2955729" y="2274821"/>
            <a:chExt cx="2098373" cy="393600"/>
          </a:xfrm>
        </p:grpSpPr>
        <p:pic>
          <p:nvPicPr>
            <p:cNvPr id="88" name="Google Shape;88;p1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932025" y="2360746"/>
              <a:ext cx="1122077" cy="224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9" name="Google Shape;89;p15"/>
            <p:cNvSpPr txBox="1"/>
            <p:nvPr/>
          </p:nvSpPr>
          <p:spPr>
            <a:xfrm>
              <a:off x="2955729" y="2274821"/>
              <a:ext cx="1968000" cy="39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 b="1">
                  <a:solidFill>
                    <a:srgbClr val="434343"/>
                  </a:solidFill>
                </a:rPr>
                <a:t>FRENDA</a:t>
              </a:r>
              <a:r>
                <a:rPr lang="en" sz="1500">
                  <a:solidFill>
                    <a:srgbClr val="434343"/>
                  </a:solidFill>
                </a:rPr>
                <a:t>-</a:t>
              </a:r>
              <a:endParaRPr sz="1500">
                <a:solidFill>
                  <a:srgbClr val="434343"/>
                </a:solidFill>
              </a:endParaRPr>
            </a:p>
          </p:txBody>
        </p:sp>
      </p:grpSp>
      <p:sp>
        <p:nvSpPr>
          <p:cNvPr id="90" name="Google Shape;90;p15"/>
          <p:cNvSpPr/>
          <p:nvPr/>
        </p:nvSpPr>
        <p:spPr>
          <a:xfrm>
            <a:off x="4121612" y="3464025"/>
            <a:ext cx="819600" cy="306900"/>
          </a:xfrm>
          <a:prstGeom prst="roundRect">
            <a:avLst>
              <a:gd name="adj" fmla="val 16667"/>
            </a:avLst>
          </a:prstGeom>
          <a:solidFill>
            <a:srgbClr val="C6BDD8"/>
          </a:solidFill>
          <a:ln w="9525" cap="flat" cmpd="sng">
            <a:solidFill>
              <a:srgbClr val="C6BD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rgbClr val="434343"/>
                </a:solidFill>
              </a:rPr>
              <a:t>ODBM</a:t>
            </a:r>
            <a:endParaRPr sz="1500" b="1">
              <a:solidFill>
                <a:srgbClr val="434343"/>
              </a:solidFill>
            </a:endParaRPr>
          </a:p>
        </p:txBody>
      </p:sp>
      <p:pic>
        <p:nvPicPr>
          <p:cNvPr id="91" name="Google Shape;91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7218" y="3318628"/>
            <a:ext cx="2664399" cy="790914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5"/>
          <p:cNvPicPr preferRelativeResize="0"/>
          <p:nvPr/>
        </p:nvPicPr>
        <p:blipFill rotWithShape="1">
          <a:blip r:embed="rId7">
            <a:alphaModFix/>
          </a:blip>
          <a:srcRect b="43766"/>
          <a:stretch/>
        </p:blipFill>
        <p:spPr>
          <a:xfrm>
            <a:off x="5851186" y="3350444"/>
            <a:ext cx="1405590" cy="727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816042" y="4075957"/>
            <a:ext cx="5440719" cy="94441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4" name="Google Shape;94;p15"/>
          <p:cNvCxnSpPr>
            <a:stCxn id="90" idx="1"/>
            <a:endCxn id="91" idx="3"/>
          </p:cNvCxnSpPr>
          <p:nvPr/>
        </p:nvCxnSpPr>
        <p:spPr>
          <a:xfrm flipH="1">
            <a:off x="3221612" y="3617475"/>
            <a:ext cx="900000" cy="966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5" name="Google Shape;95;p15"/>
          <p:cNvCxnSpPr>
            <a:stCxn id="90" idx="3"/>
            <a:endCxn id="92" idx="1"/>
          </p:cNvCxnSpPr>
          <p:nvPr/>
        </p:nvCxnSpPr>
        <p:spPr>
          <a:xfrm>
            <a:off x="4941212" y="3617475"/>
            <a:ext cx="909900" cy="96600"/>
          </a:xfrm>
          <a:prstGeom prst="bentConnector3">
            <a:avLst>
              <a:gd name="adj1" fmla="val 50004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6" name="Google Shape;96;p15"/>
          <p:cNvSpPr/>
          <p:nvPr/>
        </p:nvSpPr>
        <p:spPr>
          <a:xfrm>
            <a:off x="317625" y="4268025"/>
            <a:ext cx="1329000" cy="269100"/>
          </a:xfrm>
          <a:prstGeom prst="rect">
            <a:avLst/>
          </a:prstGeom>
          <a:noFill/>
          <a:ln w="19050" cap="flat" cmpd="sng">
            <a:solidFill>
              <a:srgbClr val="1F232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model.xml/txt</a:t>
            </a:r>
            <a:endParaRPr/>
          </a:p>
        </p:txBody>
      </p:sp>
      <p:pic>
        <p:nvPicPr>
          <p:cNvPr id="97" name="Google Shape;97;p1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368175" y="0"/>
            <a:ext cx="775824" cy="775824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5"/>
          <p:cNvSpPr txBox="1">
            <a:spLocks noGrp="1"/>
          </p:cNvSpPr>
          <p:nvPr>
            <p:ph type="title"/>
          </p:nvPr>
        </p:nvSpPr>
        <p:spPr>
          <a:xfrm>
            <a:off x="317625" y="350975"/>
            <a:ext cx="8832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Previous Work and Development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832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Introduction and Deliverables</a:t>
            </a:r>
            <a:endParaRPr/>
          </a:p>
        </p:txBody>
      </p:sp>
      <p:sp>
        <p:nvSpPr>
          <p:cNvPr id="104" name="Google Shape;104;p16"/>
          <p:cNvSpPr txBox="1">
            <a:spLocks noGrp="1"/>
          </p:cNvSpPr>
          <p:nvPr>
            <p:ph type="body" idx="1"/>
          </p:nvPr>
        </p:nvSpPr>
        <p:spPr>
          <a:xfrm>
            <a:off x="311700" y="101772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Objective</a:t>
            </a:r>
            <a:r>
              <a:rPr lang="en"/>
              <a:t>: Visualize metabolic models and induce system perturbations in real-time to predict experimental outcomes.</a:t>
            </a:r>
            <a:endParaRPr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Need a robust way to perturb the model, re-solve ODEs, and visualize changes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105" name="Google Shape;105;p16"/>
          <p:cNvSpPr/>
          <p:nvPr/>
        </p:nvSpPr>
        <p:spPr>
          <a:xfrm>
            <a:off x="673950" y="2800775"/>
            <a:ext cx="2234400" cy="1458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Step 1: </a:t>
            </a:r>
            <a:r>
              <a:rPr lang="en"/>
              <a:t>Obtain proteomic and kinetic data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(FRENDA-BRENDA outputs two .csv files) </a:t>
            </a:r>
            <a:endParaRPr/>
          </a:p>
        </p:txBody>
      </p:sp>
      <p:sp>
        <p:nvSpPr>
          <p:cNvPr id="106" name="Google Shape;106;p16"/>
          <p:cNvSpPr/>
          <p:nvPr/>
        </p:nvSpPr>
        <p:spPr>
          <a:xfrm>
            <a:off x="3411751" y="2800775"/>
            <a:ext cx="2234400" cy="1458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Step 2:</a:t>
            </a:r>
            <a:r>
              <a:rPr lang="en"/>
              <a:t> Run through ODBM to build SBML/Antimony files </a:t>
            </a:r>
            <a:endParaRPr/>
          </a:p>
        </p:txBody>
      </p:sp>
      <p:sp>
        <p:nvSpPr>
          <p:cNvPr id="107" name="Google Shape;107;p16"/>
          <p:cNvSpPr/>
          <p:nvPr/>
        </p:nvSpPr>
        <p:spPr>
          <a:xfrm>
            <a:off x="6149550" y="2800900"/>
            <a:ext cx="2234400" cy="1458600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 w="9525" cap="flat" cmpd="sng">
            <a:solidFill>
              <a:srgbClr val="C9DAF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Step 3: </a:t>
            </a: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Graphical User Interface for solving and graphing metabolic models. </a:t>
            </a:r>
            <a:endParaRPr/>
          </a:p>
        </p:txBody>
      </p:sp>
      <p:cxnSp>
        <p:nvCxnSpPr>
          <p:cNvPr id="108" name="Google Shape;108;p16"/>
          <p:cNvCxnSpPr>
            <a:stCxn id="105" idx="3"/>
            <a:endCxn id="106" idx="1"/>
          </p:cNvCxnSpPr>
          <p:nvPr/>
        </p:nvCxnSpPr>
        <p:spPr>
          <a:xfrm>
            <a:off x="2908350" y="3530075"/>
            <a:ext cx="503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9" name="Google Shape;109;p16"/>
          <p:cNvCxnSpPr/>
          <p:nvPr/>
        </p:nvCxnSpPr>
        <p:spPr>
          <a:xfrm>
            <a:off x="5646150" y="3530075"/>
            <a:ext cx="503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0" name="Google Shape;110;p16"/>
          <p:cNvSpPr txBox="1"/>
          <p:nvPr/>
        </p:nvSpPr>
        <p:spPr>
          <a:xfrm>
            <a:off x="548275" y="4802000"/>
            <a:ext cx="7480500" cy="3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2"/>
                </a:solidFill>
              </a:rPr>
              <a:t>*Proteomic and kinetic data can be obtained from online databases (Biomodels)</a:t>
            </a:r>
            <a:endParaRPr sz="11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</p:txBody>
      </p:sp>
      <p:sp>
        <p:nvSpPr>
          <p:cNvPr id="111" name="Google Shape;111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pic>
        <p:nvPicPr>
          <p:cNvPr id="112" name="Google Shape;11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6825" y="62063"/>
            <a:ext cx="775824" cy="775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5925" y="0"/>
            <a:ext cx="608295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7"/>
          <p:cNvSpPr/>
          <p:nvPr/>
        </p:nvSpPr>
        <p:spPr>
          <a:xfrm>
            <a:off x="1928225" y="932150"/>
            <a:ext cx="2818500" cy="1174500"/>
          </a:xfrm>
          <a:prstGeom prst="rect">
            <a:avLst/>
          </a:prstGeom>
          <a:noFill/>
          <a:ln w="28575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17"/>
          <p:cNvSpPr/>
          <p:nvPr/>
        </p:nvSpPr>
        <p:spPr>
          <a:xfrm>
            <a:off x="1928225" y="2153625"/>
            <a:ext cx="4004400" cy="1174500"/>
          </a:xfrm>
          <a:prstGeom prst="rect">
            <a:avLst/>
          </a:prstGeom>
          <a:noFill/>
          <a:ln w="28575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17"/>
          <p:cNvSpPr/>
          <p:nvPr/>
        </p:nvSpPr>
        <p:spPr>
          <a:xfrm>
            <a:off x="1928225" y="3328125"/>
            <a:ext cx="5836500" cy="1737900"/>
          </a:xfrm>
          <a:prstGeom prst="rect">
            <a:avLst/>
          </a:prstGeom>
          <a:noFill/>
          <a:ln w="28575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pic>
        <p:nvPicPr>
          <p:cNvPr id="122" name="Google Shape;12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36825" y="62063"/>
            <a:ext cx="775824" cy="775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8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 of Software and Packages </a:t>
            </a:r>
            <a:endParaRPr/>
          </a:p>
        </p:txBody>
      </p:sp>
      <p:sp>
        <p:nvSpPr>
          <p:cNvPr id="128" name="Google Shape;128;p18"/>
          <p:cNvSpPr txBox="1">
            <a:spLocks noGrp="1"/>
          </p:cNvSpPr>
          <p:nvPr>
            <p:ph type="body" idx="1"/>
          </p:nvPr>
        </p:nvSpPr>
        <p:spPr>
          <a:xfrm>
            <a:off x="921875" y="1076275"/>
            <a:ext cx="3345000" cy="7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100" b="1"/>
              <a:t>Metabolic Modeling</a:t>
            </a:r>
            <a:endParaRPr sz="2100" b="1"/>
          </a:p>
        </p:txBody>
      </p:sp>
      <p:sp>
        <p:nvSpPr>
          <p:cNvPr id="129" name="Google Shape;129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130" name="Google Shape;13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6825" y="62063"/>
            <a:ext cx="775824" cy="775824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18"/>
          <p:cNvSpPr/>
          <p:nvPr/>
        </p:nvSpPr>
        <p:spPr>
          <a:xfrm flipH="1">
            <a:off x="1113600" y="1702375"/>
            <a:ext cx="2961300" cy="645300"/>
          </a:xfrm>
          <a:prstGeom prst="roundRect">
            <a:avLst>
              <a:gd name="adj" fmla="val 16667"/>
            </a:avLst>
          </a:prstGeom>
          <a:solidFill>
            <a:srgbClr val="C6BDD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FRENDA-BRENDA</a:t>
            </a:r>
            <a:endParaRPr sz="1900"/>
          </a:p>
        </p:txBody>
      </p:sp>
      <p:sp>
        <p:nvSpPr>
          <p:cNvPr id="132" name="Google Shape;132;p18"/>
          <p:cNvSpPr/>
          <p:nvPr/>
        </p:nvSpPr>
        <p:spPr>
          <a:xfrm flipH="1">
            <a:off x="1133537" y="2499554"/>
            <a:ext cx="2921700" cy="645300"/>
          </a:xfrm>
          <a:prstGeom prst="roundRect">
            <a:avLst>
              <a:gd name="adj" fmla="val 16667"/>
            </a:avLst>
          </a:prstGeom>
          <a:solidFill>
            <a:srgbClr val="C6BDD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ODBM</a:t>
            </a:r>
            <a:endParaRPr sz="1900"/>
          </a:p>
        </p:txBody>
      </p:sp>
      <p:sp>
        <p:nvSpPr>
          <p:cNvPr id="133" name="Google Shape;133;p18"/>
          <p:cNvSpPr/>
          <p:nvPr/>
        </p:nvSpPr>
        <p:spPr>
          <a:xfrm flipH="1">
            <a:off x="1133537" y="3296732"/>
            <a:ext cx="2921700" cy="645300"/>
          </a:xfrm>
          <a:prstGeom prst="roundRect">
            <a:avLst>
              <a:gd name="adj" fmla="val 16667"/>
            </a:avLst>
          </a:prstGeom>
          <a:solidFill>
            <a:srgbClr val="C6BDD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</a:rPr>
              <a:t>Tellurium</a:t>
            </a:r>
            <a:endParaRPr sz="2200"/>
          </a:p>
        </p:txBody>
      </p:sp>
      <p:sp>
        <p:nvSpPr>
          <p:cNvPr id="134" name="Google Shape;134;p18"/>
          <p:cNvSpPr/>
          <p:nvPr/>
        </p:nvSpPr>
        <p:spPr>
          <a:xfrm flipH="1">
            <a:off x="1133537" y="4093911"/>
            <a:ext cx="2921700" cy="645300"/>
          </a:xfrm>
          <a:prstGeom prst="roundRect">
            <a:avLst>
              <a:gd name="adj" fmla="val 16667"/>
            </a:avLst>
          </a:prstGeom>
          <a:solidFill>
            <a:srgbClr val="C6BDD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escher</a:t>
            </a:r>
            <a:endParaRPr sz="1900"/>
          </a:p>
        </p:txBody>
      </p:sp>
      <p:sp>
        <p:nvSpPr>
          <p:cNvPr id="135" name="Google Shape;135;p18"/>
          <p:cNvSpPr/>
          <p:nvPr/>
        </p:nvSpPr>
        <p:spPr>
          <a:xfrm flipH="1">
            <a:off x="4812825" y="1702375"/>
            <a:ext cx="2921700" cy="645300"/>
          </a:xfrm>
          <a:prstGeom prst="roundRect">
            <a:avLst>
              <a:gd name="adj" fmla="val 16667"/>
            </a:avLst>
          </a:prstGeom>
          <a:solidFill>
            <a:srgbClr val="C6BDD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Streamlit</a:t>
            </a:r>
            <a:endParaRPr sz="1900"/>
          </a:p>
        </p:txBody>
      </p:sp>
      <p:sp>
        <p:nvSpPr>
          <p:cNvPr id="136" name="Google Shape;136;p18"/>
          <p:cNvSpPr/>
          <p:nvPr/>
        </p:nvSpPr>
        <p:spPr>
          <a:xfrm flipH="1">
            <a:off x="4831824" y="2499555"/>
            <a:ext cx="2883300" cy="645300"/>
          </a:xfrm>
          <a:prstGeom prst="roundRect">
            <a:avLst>
              <a:gd name="adj" fmla="val 16667"/>
            </a:avLst>
          </a:prstGeom>
          <a:solidFill>
            <a:srgbClr val="C6BDD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Plotly</a:t>
            </a:r>
            <a:endParaRPr sz="1900"/>
          </a:p>
        </p:txBody>
      </p:sp>
      <p:sp>
        <p:nvSpPr>
          <p:cNvPr id="137" name="Google Shape;137;p18"/>
          <p:cNvSpPr/>
          <p:nvPr/>
        </p:nvSpPr>
        <p:spPr>
          <a:xfrm flipH="1">
            <a:off x="4831824" y="3296736"/>
            <a:ext cx="2883300" cy="645300"/>
          </a:xfrm>
          <a:prstGeom prst="roundRect">
            <a:avLst>
              <a:gd name="adj" fmla="val 16667"/>
            </a:avLst>
          </a:prstGeom>
          <a:solidFill>
            <a:srgbClr val="C6BDD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NumPy</a:t>
            </a:r>
            <a:endParaRPr sz="1900"/>
          </a:p>
        </p:txBody>
      </p:sp>
      <p:sp>
        <p:nvSpPr>
          <p:cNvPr id="138" name="Google Shape;138;p18"/>
          <p:cNvSpPr/>
          <p:nvPr/>
        </p:nvSpPr>
        <p:spPr>
          <a:xfrm flipH="1">
            <a:off x="4831824" y="4093916"/>
            <a:ext cx="2883300" cy="645300"/>
          </a:xfrm>
          <a:prstGeom prst="roundRect">
            <a:avLst>
              <a:gd name="adj" fmla="val 16667"/>
            </a:avLst>
          </a:prstGeom>
          <a:solidFill>
            <a:srgbClr val="C6BDD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pandas</a:t>
            </a:r>
            <a:endParaRPr sz="1900"/>
          </a:p>
        </p:txBody>
      </p:sp>
      <p:sp>
        <p:nvSpPr>
          <p:cNvPr id="139" name="Google Shape;139;p18"/>
          <p:cNvSpPr txBox="1">
            <a:spLocks noGrp="1"/>
          </p:cNvSpPr>
          <p:nvPr>
            <p:ph type="body" idx="1"/>
          </p:nvPr>
        </p:nvSpPr>
        <p:spPr>
          <a:xfrm>
            <a:off x="4600975" y="1076275"/>
            <a:ext cx="3345000" cy="7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100" b="1"/>
              <a:t>GUI</a:t>
            </a:r>
            <a:endParaRPr sz="2100" b="1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0"/>
          <p:cNvSpPr txBox="1">
            <a:spLocks noGrp="1"/>
          </p:cNvSpPr>
          <p:nvPr>
            <p:ph type="title"/>
          </p:nvPr>
        </p:nvSpPr>
        <p:spPr>
          <a:xfrm>
            <a:off x="259200" y="461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Metabolic Maps: current state and aspirations</a:t>
            </a:r>
            <a:endParaRPr/>
          </a:p>
        </p:txBody>
      </p:sp>
      <p:pic>
        <p:nvPicPr>
          <p:cNvPr id="151" name="Google Shape;15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43525" y="1215254"/>
            <a:ext cx="2828049" cy="152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0"/>
          <p:cNvPicPr preferRelativeResize="0"/>
          <p:nvPr/>
        </p:nvPicPr>
        <p:blipFill rotWithShape="1">
          <a:blip r:embed="rId4">
            <a:alphaModFix/>
          </a:blip>
          <a:srcRect t="7561"/>
          <a:stretch/>
        </p:blipFill>
        <p:spPr>
          <a:xfrm>
            <a:off x="2867500" y="1010425"/>
            <a:ext cx="2643399" cy="1857549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0"/>
          <p:cNvSpPr txBox="1"/>
          <p:nvPr/>
        </p:nvSpPr>
        <p:spPr>
          <a:xfrm>
            <a:off x="-25800" y="4640100"/>
            <a:ext cx="9473100" cy="4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2"/>
                </a:solidFill>
              </a:rPr>
              <a:t>Future Goal:</a:t>
            </a:r>
            <a:r>
              <a:rPr lang="en" sz="1700" b="1">
                <a:solidFill>
                  <a:schemeClr val="dk2"/>
                </a:solidFill>
              </a:rPr>
              <a:t> </a:t>
            </a:r>
            <a:r>
              <a:rPr lang="en" sz="1700">
                <a:solidFill>
                  <a:schemeClr val="dk2"/>
                </a:solidFill>
              </a:rPr>
              <a:t>Automatic mapping of synthetic pathways that represents flux through a pathway.</a:t>
            </a:r>
            <a:endParaRPr sz="1700">
              <a:solidFill>
                <a:schemeClr val="dk2"/>
              </a:solidFill>
            </a:endParaRPr>
          </a:p>
        </p:txBody>
      </p:sp>
      <p:sp>
        <p:nvSpPr>
          <p:cNvPr id="154" name="Google Shape;154;p20"/>
          <p:cNvSpPr txBox="1"/>
          <p:nvPr/>
        </p:nvSpPr>
        <p:spPr>
          <a:xfrm>
            <a:off x="2715900" y="3020375"/>
            <a:ext cx="3218100" cy="11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2"/>
                </a:solidFill>
              </a:rPr>
              <a:t>NetworkX: </a:t>
            </a:r>
            <a:endParaRPr sz="1800" b="1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Hard to interpret in current state, but easy to implement and opportunities to adjust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55" name="Google Shape;155;p20"/>
          <p:cNvSpPr txBox="1"/>
          <p:nvPr/>
        </p:nvSpPr>
        <p:spPr>
          <a:xfrm>
            <a:off x="6180375" y="3004775"/>
            <a:ext cx="3218100" cy="10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2"/>
                </a:solidFill>
              </a:rPr>
              <a:t>Escher: </a:t>
            </a:r>
            <a:endParaRPr sz="1800" b="1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Aesthetic, but currently requires pre-drawn maps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156" name="Google Shape;156;p20"/>
          <p:cNvPicPr preferRelativeResize="0"/>
          <p:nvPr/>
        </p:nvPicPr>
        <p:blipFill rotWithShape="1">
          <a:blip r:embed="rId5">
            <a:alphaModFix/>
          </a:blip>
          <a:srcRect t="6375"/>
          <a:stretch/>
        </p:blipFill>
        <p:spPr>
          <a:xfrm>
            <a:off x="69225" y="1227526"/>
            <a:ext cx="2265676" cy="1527351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0"/>
          <p:cNvSpPr txBox="1"/>
          <p:nvPr/>
        </p:nvSpPr>
        <p:spPr>
          <a:xfrm>
            <a:off x="69225" y="3002100"/>
            <a:ext cx="2418000" cy="11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2"/>
                </a:solidFill>
              </a:rPr>
              <a:t>Tellurium: </a:t>
            </a:r>
            <a:endParaRPr sz="1800" b="1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Hard to interpret and difficult to customize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58" name="Google Shape;158;p20"/>
          <p:cNvSpPr txBox="1"/>
          <p:nvPr/>
        </p:nvSpPr>
        <p:spPr>
          <a:xfrm>
            <a:off x="545850" y="734775"/>
            <a:ext cx="1081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Initial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59" name="Google Shape;159;p20"/>
          <p:cNvSpPr txBox="1"/>
          <p:nvPr/>
        </p:nvSpPr>
        <p:spPr>
          <a:xfrm>
            <a:off x="3490800" y="689625"/>
            <a:ext cx="1081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Current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60" name="Google Shape;160;p20"/>
          <p:cNvSpPr txBox="1"/>
          <p:nvPr/>
        </p:nvSpPr>
        <p:spPr>
          <a:xfrm>
            <a:off x="6810575" y="695050"/>
            <a:ext cx="10812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2"/>
                </a:solidFill>
              </a:rPr>
              <a:t>Future</a:t>
            </a:r>
            <a:endParaRPr sz="1900">
              <a:solidFill>
                <a:schemeClr val="dk2"/>
              </a:solidFill>
            </a:endParaRPr>
          </a:p>
        </p:txBody>
      </p:sp>
      <p:cxnSp>
        <p:nvCxnSpPr>
          <p:cNvPr id="161" name="Google Shape;161;p20"/>
          <p:cNvCxnSpPr>
            <a:stCxn id="158" idx="3"/>
          </p:cNvCxnSpPr>
          <p:nvPr/>
        </p:nvCxnSpPr>
        <p:spPr>
          <a:xfrm>
            <a:off x="1627050" y="965625"/>
            <a:ext cx="16479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2" name="Google Shape;162;p20"/>
          <p:cNvCxnSpPr/>
          <p:nvPr/>
        </p:nvCxnSpPr>
        <p:spPr>
          <a:xfrm>
            <a:off x="4724400" y="942275"/>
            <a:ext cx="16479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63" name="Google Shape;163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pic>
        <p:nvPicPr>
          <p:cNvPr id="164" name="Google Shape;164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336825" y="62063"/>
            <a:ext cx="775824" cy="775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Challenges and Future Work</a:t>
            </a:r>
            <a:endParaRPr/>
          </a:p>
        </p:txBody>
      </p:sp>
      <p:sp>
        <p:nvSpPr>
          <p:cNvPr id="170" name="Google Shape;170;p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Fully </a:t>
            </a:r>
            <a:r>
              <a:rPr lang="en" b="1"/>
              <a:t>automating workflow</a:t>
            </a:r>
            <a:r>
              <a:rPr lang="en"/>
              <a:t>: reduce user file handling between different pieces of software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Make GUI capable of adding metabolites and enzymes to model without having user edit original file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Handling </a:t>
            </a:r>
            <a:r>
              <a:rPr lang="en" b="1"/>
              <a:t>endogenous pathways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Numerous endogenous pathways/side reactions affect modeling, and should be considered when determining kinetic parameters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Program struggles with larger files (~400 compounds, ~400 rxns)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b="1"/>
              <a:t>Dynamic mapping: </a:t>
            </a:r>
            <a:r>
              <a:rPr lang="en"/>
              <a:t>generate gifs/videos on maps to visualize flux through pathways 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b="1"/>
              <a:t>Metabolic mapping</a:t>
            </a:r>
            <a:r>
              <a:rPr lang="en"/>
              <a:t> using Escher: compatibility issues with Java and python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Very difficult to parse through all the metadata</a:t>
            </a:r>
            <a:endParaRPr/>
          </a:p>
        </p:txBody>
      </p:sp>
      <p:sp>
        <p:nvSpPr>
          <p:cNvPr id="171" name="Google Shape;171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pic>
        <p:nvPicPr>
          <p:cNvPr id="172" name="Google Shape;17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6825" y="62063"/>
            <a:ext cx="775824" cy="775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2"/>
          <p:cNvSpPr txBox="1">
            <a:spLocks noGrp="1"/>
          </p:cNvSpPr>
          <p:nvPr>
            <p:ph type="body" idx="1"/>
          </p:nvPr>
        </p:nvSpPr>
        <p:spPr>
          <a:xfrm>
            <a:off x="389125" y="3996075"/>
            <a:ext cx="1781400" cy="6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500"/>
              <a:t>Thank you!</a:t>
            </a:r>
            <a:endParaRPr sz="2500"/>
          </a:p>
        </p:txBody>
      </p:sp>
      <p:sp>
        <p:nvSpPr>
          <p:cNvPr id="178" name="Google Shape;178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179" name="Google Shape;179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Acknowledgements</a:t>
            </a:r>
            <a:endParaRPr/>
          </a:p>
        </p:txBody>
      </p:sp>
      <p:sp>
        <p:nvSpPr>
          <p:cNvPr id="180" name="Google Shape;180;p22"/>
          <p:cNvSpPr txBox="1"/>
          <p:nvPr/>
        </p:nvSpPr>
        <p:spPr>
          <a:xfrm>
            <a:off x="311700" y="1159075"/>
            <a:ext cx="4580400" cy="30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674EA7"/>
                </a:solidFill>
              </a:rPr>
              <a:t>Best-FRENDAs from the Carothers Lab:</a:t>
            </a:r>
            <a:endParaRPr sz="1800" b="1">
              <a:solidFill>
                <a:srgbClr val="674EA7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674EA7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Maggie Cook</a:t>
            </a:r>
            <a:endParaRPr sz="18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Diego Alba Burbano</a:t>
            </a:r>
            <a:endParaRPr sz="18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674EA7"/>
                </a:solidFill>
              </a:rPr>
              <a:t>Best-FRENDAs from SEDS 546:</a:t>
            </a:r>
            <a:endParaRPr sz="1800" b="1">
              <a:solidFill>
                <a:srgbClr val="674EA7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674EA7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Dave Beck</a:t>
            </a:r>
            <a:endParaRPr sz="18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Nels Schimek 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181" name="Google Shape;18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6825" y="62063"/>
            <a:ext cx="775824" cy="775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62642" y="1769786"/>
            <a:ext cx="3169658" cy="1782938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2"/>
          <p:cNvSpPr txBox="1">
            <a:spLocks noGrp="1"/>
          </p:cNvSpPr>
          <p:nvPr>
            <p:ph type="title"/>
          </p:nvPr>
        </p:nvSpPr>
        <p:spPr>
          <a:xfrm>
            <a:off x="5351275" y="3540725"/>
            <a:ext cx="1833900" cy="42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320" b="1"/>
              <a:t>You</a:t>
            </a:r>
            <a:endParaRPr sz="1620" b="1"/>
          </a:p>
        </p:txBody>
      </p:sp>
      <p:cxnSp>
        <p:nvCxnSpPr>
          <p:cNvPr id="184" name="Google Shape;184;p22"/>
          <p:cNvCxnSpPr/>
          <p:nvPr/>
        </p:nvCxnSpPr>
        <p:spPr>
          <a:xfrm rot="10800000" flipH="1">
            <a:off x="6305300" y="3045125"/>
            <a:ext cx="63000" cy="5718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85" name="Google Shape;185;p22"/>
          <p:cNvSpPr txBox="1">
            <a:spLocks noGrp="1"/>
          </p:cNvSpPr>
          <p:nvPr>
            <p:ph type="title"/>
          </p:nvPr>
        </p:nvSpPr>
        <p:spPr>
          <a:xfrm>
            <a:off x="5812850" y="1181050"/>
            <a:ext cx="2766300" cy="57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220" b="1" i="1">
                <a:latin typeface="Comic Sans MS"/>
                <a:ea typeface="Comic Sans MS"/>
                <a:cs typeface="Comic Sans MS"/>
                <a:sym typeface="Comic Sans MS"/>
              </a:rPr>
              <a:t>“Sometimes you have to settle for 2nd-best-FRENDAs” </a:t>
            </a:r>
            <a:endParaRPr sz="1520" b="1" i="1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86" name="Google Shape;186;p22"/>
          <p:cNvSpPr txBox="1"/>
          <p:nvPr/>
        </p:nvSpPr>
        <p:spPr>
          <a:xfrm>
            <a:off x="5611100" y="4053825"/>
            <a:ext cx="3169800" cy="5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“Don’t forgit to spend time with your FRENDAs over Spring Break”</a:t>
            </a:r>
            <a:endParaRPr sz="1200" b="1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1022</Words>
  <Application>Microsoft Macintosh PowerPoint</Application>
  <PresentationFormat>On-screen Show (16:9)</PresentationFormat>
  <Paragraphs>157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Comic Sans MS</vt:lpstr>
      <vt:lpstr>Arial</vt:lpstr>
      <vt:lpstr>Roboto</vt:lpstr>
      <vt:lpstr>Simple Light</vt:lpstr>
      <vt:lpstr>Integrating a GUI for Metabolic Modeling and Dynamic Data Visualization</vt:lpstr>
      <vt:lpstr>Background and Motivation</vt:lpstr>
      <vt:lpstr>Previous Work and Development </vt:lpstr>
      <vt:lpstr>Project Introduction and Deliverables</vt:lpstr>
      <vt:lpstr>PowerPoint Presentation</vt:lpstr>
      <vt:lpstr>Summary of Software and Packages </vt:lpstr>
      <vt:lpstr>Metabolic Maps: current state and aspirations</vt:lpstr>
      <vt:lpstr>Challenges and Future Work</vt:lpstr>
      <vt:lpstr>Acknowledgements</vt:lpstr>
      <vt:lpstr>SUPPLEMENTARY</vt:lpstr>
      <vt:lpstr>Previous Work and Development</vt:lpstr>
      <vt:lpstr>Upload File </vt:lpstr>
      <vt:lpstr>Upload File </vt:lpstr>
      <vt:lpstr>Model Load</vt:lpstr>
      <vt:lpstr>Model Load</vt:lpstr>
      <vt:lpstr>Model Load</vt:lpstr>
      <vt:lpstr>Plot All</vt:lpstr>
      <vt:lpstr>Plot Subset</vt:lpstr>
      <vt:lpstr>Plot Fold Change</vt:lpstr>
      <vt:lpstr>Titration Plot</vt:lpstr>
      <vt:lpstr>Titration Plot</vt:lpstr>
      <vt:lpstr>Titration Plot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Integrating a GUI for Metabolic Modeling and Dynamic Data Visualization</dc:title>
  <cp:lastModifiedBy>Karl B. Anderson</cp:lastModifiedBy>
  <cp:revision>1</cp:revision>
  <dcterms:modified xsi:type="dcterms:W3CDTF">2024-03-14T00:12:51Z</dcterms:modified>
</cp:coreProperties>
</file>